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Kalam Bold" panose="020B0604020202020204" charset="0"/>
      <p:regular r:id="rId16"/>
    </p:embeddedFont>
    <p:embeddedFont>
      <p:font typeface="Nunito" panose="020B0604020202020204" charset="0"/>
      <p:regular r:id="rId17"/>
      <p:bold r:id="rId18"/>
    </p:embeddedFont>
    <p:embeddedFont>
      <p:font typeface="Nunito Light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147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505920" y="4155978"/>
            <a:ext cx="9069239" cy="9592372"/>
            <a:chOff x="0" y="0"/>
            <a:chExt cx="12092319" cy="1278982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rcRect/>
            <a:stretch>
              <a:fillRect/>
            </a:stretch>
          </p:blipFill>
          <p:spPr>
            <a:xfrm rot="-8699903">
              <a:off x="1024647" y="3779551"/>
              <a:ext cx="10043026" cy="673939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2124290"/>
              <a:ext cx="1992981" cy="24222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4562396"/>
              <a:ext cx="1611986" cy="195918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5360715"/>
              <a:ext cx="1441762" cy="1752296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1478456"/>
              <a:ext cx="1594624" cy="1778891"/>
            </a:xfrm>
            <a:prstGeom prst="rect">
              <a:avLst/>
            </a:prstGeom>
          </p:spPr>
        </p:pic>
        <p:grpSp>
          <p:nvGrpSpPr>
            <p:cNvPr id="8" name="Group 8"/>
            <p:cNvGrpSpPr/>
            <p:nvPr/>
          </p:nvGrpSpPr>
          <p:grpSpPr>
            <a:xfrm>
              <a:off x="11406566" y="4388064"/>
              <a:ext cx="211735" cy="211735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5628328" y="708712"/>
              <a:ext cx="211735" cy="211735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10421575" y="0"/>
              <a:ext cx="211735" cy="211735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</p:grpSp>
      <p:grpSp>
        <p:nvGrpSpPr>
          <p:cNvPr id="14" name="Group 14"/>
          <p:cNvGrpSpPr/>
          <p:nvPr/>
        </p:nvGrpSpPr>
        <p:grpSpPr>
          <a:xfrm>
            <a:off x="9154739" y="-3132523"/>
            <a:ext cx="11760075" cy="6423847"/>
            <a:chOff x="0" y="0"/>
            <a:chExt cx="15680100" cy="856512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rcRect/>
            <a:stretch>
              <a:fillRect/>
            </a:stretch>
          </p:blipFill>
          <p:spPr>
            <a:xfrm rot="2141132">
              <a:off x="7523224" y="1692809"/>
              <a:ext cx="7402959" cy="4967775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494756" y="3163747"/>
              <a:ext cx="2358340" cy="2630860"/>
            </a:xfrm>
            <a:prstGeom prst="rect">
              <a:avLst/>
            </a:prstGeom>
          </p:spPr>
        </p:pic>
        <p:grpSp>
          <p:nvGrpSpPr>
            <p:cNvPr id="17" name="Group 17"/>
            <p:cNvGrpSpPr/>
            <p:nvPr/>
          </p:nvGrpSpPr>
          <p:grpSpPr>
            <a:xfrm>
              <a:off x="3472254" y="6239152"/>
              <a:ext cx="211735" cy="21173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1696143">
              <a:off x="4893012" y="6239152"/>
              <a:ext cx="1594624" cy="1778891"/>
            </a:xfrm>
            <a:prstGeom prst="rect">
              <a:avLst/>
            </a:prstGeom>
          </p:spPr>
        </p:pic>
        <p:grpSp>
          <p:nvGrpSpPr>
            <p:cNvPr id="20" name="Group 20"/>
            <p:cNvGrpSpPr/>
            <p:nvPr/>
          </p:nvGrpSpPr>
          <p:grpSpPr>
            <a:xfrm>
              <a:off x="7261802" y="5557406"/>
              <a:ext cx="211735" cy="211735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22" name="Group 22"/>
            <p:cNvGrpSpPr/>
            <p:nvPr/>
          </p:nvGrpSpPr>
          <p:grpSpPr>
            <a:xfrm>
              <a:off x="9387292" y="8353394"/>
              <a:ext cx="211735" cy="211735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891557">
              <a:off x="10577260" y="6045834"/>
              <a:ext cx="1441762" cy="1752296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479740">
              <a:off x="8288650" y="3998964"/>
              <a:ext cx="1441762" cy="1752296"/>
            </a:xfrm>
            <a:prstGeom prst="rect">
              <a:avLst/>
            </a:prstGeom>
          </p:spPr>
        </p:pic>
      </p:grpSp>
      <p:pic>
        <p:nvPicPr>
          <p:cNvPr id="26" name="Picture 2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48964" y="255038"/>
            <a:ext cx="3326746" cy="1547323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8297485" y="4857154"/>
            <a:ext cx="9472080" cy="4401146"/>
            <a:chOff x="0" y="0"/>
            <a:chExt cx="12629440" cy="5868195"/>
          </a:xfrm>
        </p:grpSpPr>
        <p:sp>
          <p:nvSpPr>
            <p:cNvPr id="28" name="TextBox 28"/>
            <p:cNvSpPr txBox="1"/>
            <p:nvPr/>
          </p:nvSpPr>
          <p:spPr>
            <a:xfrm>
              <a:off x="0" y="171450"/>
              <a:ext cx="12629440" cy="25615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4310"/>
                </a:lnSpc>
              </a:pPr>
              <a:r>
                <a:rPr lang="en-US" sz="13500">
                  <a:solidFill>
                    <a:srgbClr val="D9B93E"/>
                  </a:solidFill>
                  <a:latin typeface="Kalam Bold"/>
                </a:rPr>
                <a:t>Cyber News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487111" y="3025300"/>
              <a:ext cx="10142329" cy="2842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320"/>
                </a:lnSpc>
              </a:pPr>
              <a:r>
                <a:rPr lang="en-US" sz="2700" spc="56">
                  <a:solidFill>
                    <a:srgbClr val="050707"/>
                  </a:solidFill>
                  <a:latin typeface="Nunito Light"/>
                </a:rPr>
                <a:t>DONE BY:</a:t>
              </a:r>
            </a:p>
            <a:p>
              <a:pPr algn="r">
                <a:lnSpc>
                  <a:spcPts val="4320"/>
                </a:lnSpc>
              </a:pPr>
              <a:r>
                <a:rPr lang="en-US" sz="2700" spc="56">
                  <a:solidFill>
                    <a:srgbClr val="050707"/>
                  </a:solidFill>
                  <a:latin typeface="Nunito Light"/>
                </a:rPr>
                <a:t>NURSULTAN A.</a:t>
              </a:r>
            </a:p>
            <a:p>
              <a:pPr algn="r">
                <a:lnSpc>
                  <a:spcPts val="4320"/>
                </a:lnSpc>
              </a:pPr>
              <a:r>
                <a:rPr lang="en-US" sz="2700" spc="56">
                  <a:solidFill>
                    <a:srgbClr val="050707"/>
                  </a:solidFill>
                  <a:latin typeface="Nunito Light"/>
                </a:rPr>
                <a:t>KOSSAIDAROVA A.</a:t>
              </a:r>
            </a:p>
            <a:p>
              <a:pPr algn="r">
                <a:lnSpc>
                  <a:spcPts val="4320"/>
                </a:lnSpc>
              </a:pPr>
              <a:r>
                <a:rPr lang="en-US" sz="2700" spc="56">
                  <a:solidFill>
                    <a:srgbClr val="050707"/>
                  </a:solidFill>
                  <a:latin typeface="Nunito Light"/>
                </a:rPr>
                <a:t>DUISENOVA M.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75485" y="2091364"/>
            <a:ext cx="12762010" cy="3779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64"/>
              </a:lnSpc>
            </a:pPr>
            <a:r>
              <a:rPr lang="en-US" sz="12597" spc="125">
                <a:solidFill>
                  <a:srgbClr val="050707"/>
                </a:solidFill>
                <a:latin typeface="Kalam Bold"/>
              </a:rPr>
              <a:t>Thanks for your attention!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3505920" y="5056883"/>
            <a:ext cx="9069239" cy="9060838"/>
            <a:chOff x="0" y="0"/>
            <a:chExt cx="12092319" cy="120811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rcRect/>
            <a:stretch>
              <a:fillRect/>
            </a:stretch>
          </p:blipFill>
          <p:spPr>
            <a:xfrm rot="-8699903">
              <a:off x="1024647" y="3070839"/>
              <a:ext cx="10043026" cy="673939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1415579"/>
              <a:ext cx="1992981" cy="24222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3853685"/>
              <a:ext cx="1611986" cy="1959182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4652003"/>
              <a:ext cx="1441762" cy="1752296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769745"/>
              <a:ext cx="1594624" cy="1778891"/>
            </a:xfrm>
            <a:prstGeom prst="rect">
              <a:avLst/>
            </a:prstGeom>
          </p:spPr>
        </p:pic>
        <p:grpSp>
          <p:nvGrpSpPr>
            <p:cNvPr id="9" name="Group 9"/>
            <p:cNvGrpSpPr/>
            <p:nvPr/>
          </p:nvGrpSpPr>
          <p:grpSpPr>
            <a:xfrm>
              <a:off x="11406566" y="5156839"/>
              <a:ext cx="211735" cy="21173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628328" y="0"/>
              <a:ext cx="211735" cy="21173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 rot="2141132">
            <a:off x="14797158" y="-1862916"/>
            <a:ext cx="5552219" cy="37258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57940" y="909204"/>
            <a:ext cx="13572119" cy="1358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19"/>
              </a:lnSpc>
            </a:pPr>
            <a:r>
              <a:rPr lang="en-US" sz="9000" spc="89">
                <a:solidFill>
                  <a:srgbClr val="050707"/>
                </a:solidFill>
                <a:latin typeface="Kalam Bold"/>
              </a:rPr>
              <a:t>Team members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 rot="-8699903">
            <a:off x="-2737435" y="7729384"/>
            <a:ext cx="7532270" cy="50545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 rot="2141132">
            <a:off x="14797158" y="-1862916"/>
            <a:ext cx="5552219" cy="372583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357940" y="3070217"/>
            <a:ext cx="4121217" cy="290060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t="5497" b="5497"/>
          <a:stretch>
            <a:fillRect/>
          </a:stretch>
        </p:blipFill>
        <p:spPr>
          <a:xfrm>
            <a:off x="7675149" y="2959407"/>
            <a:ext cx="4351299" cy="290060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t="4706" b="4706"/>
          <a:stretch>
            <a:fillRect/>
          </a:stretch>
        </p:blipFill>
        <p:spPr>
          <a:xfrm>
            <a:off x="13179486" y="2959407"/>
            <a:ext cx="3959821" cy="312222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357940" y="6432534"/>
            <a:ext cx="4097704" cy="946864"/>
            <a:chOff x="0" y="0"/>
            <a:chExt cx="5463605" cy="1262486"/>
          </a:xfrm>
        </p:grpSpPr>
        <p:sp>
          <p:nvSpPr>
            <p:cNvPr id="9" name="TextBox 9"/>
            <p:cNvSpPr txBox="1"/>
            <p:nvPr/>
          </p:nvSpPr>
          <p:spPr>
            <a:xfrm>
              <a:off x="0" y="-104775"/>
              <a:ext cx="5463605" cy="670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4"/>
                </a:lnSpc>
              </a:pPr>
              <a:r>
                <a:rPr lang="en-US" sz="2800" spc="408">
                  <a:solidFill>
                    <a:srgbClr val="050707"/>
                  </a:solidFill>
                  <a:latin typeface="Nunito Light"/>
                </a:rPr>
                <a:t>NURSULTAN A.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455560" y="648653"/>
              <a:ext cx="4552485" cy="61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75"/>
                </a:lnSpc>
              </a:pPr>
              <a:r>
                <a:rPr lang="en-US" sz="2500" spc="170">
                  <a:solidFill>
                    <a:srgbClr val="050707"/>
                  </a:solidFill>
                  <a:latin typeface="Nunito Light"/>
                </a:rPr>
                <a:t>team leader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801947" y="6432534"/>
            <a:ext cx="4097704" cy="946864"/>
            <a:chOff x="0" y="0"/>
            <a:chExt cx="5463605" cy="126248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104775"/>
              <a:ext cx="5463605" cy="670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4"/>
                </a:lnSpc>
              </a:pPr>
              <a:r>
                <a:rPr lang="en-US" sz="2800" spc="408">
                  <a:solidFill>
                    <a:srgbClr val="050707"/>
                  </a:solidFill>
                  <a:latin typeface="Nunito Light"/>
                </a:rPr>
                <a:t>KOSSAIDAROVA A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55560" y="648653"/>
              <a:ext cx="4552485" cy="61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75"/>
                </a:lnSpc>
              </a:pPr>
              <a:r>
                <a:rPr lang="en-US" sz="2500" spc="170">
                  <a:solidFill>
                    <a:srgbClr val="050707"/>
                  </a:solidFill>
                  <a:latin typeface="Nunito Light"/>
                </a:rPr>
                <a:t>team member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161596" y="6432534"/>
            <a:ext cx="4097704" cy="946864"/>
            <a:chOff x="0" y="0"/>
            <a:chExt cx="5463605" cy="126248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04775"/>
              <a:ext cx="5463605" cy="670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4"/>
                </a:lnSpc>
              </a:pPr>
              <a:r>
                <a:rPr lang="en-US" sz="2800" spc="408">
                  <a:solidFill>
                    <a:srgbClr val="050707"/>
                  </a:solidFill>
                  <a:latin typeface="Nunito Light"/>
                </a:rPr>
                <a:t>DUISENOVA 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455560" y="648653"/>
              <a:ext cx="4552485" cy="61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75"/>
                </a:lnSpc>
              </a:pPr>
              <a:r>
                <a:rPr lang="en-US" sz="2500" spc="170">
                  <a:solidFill>
                    <a:srgbClr val="050707"/>
                  </a:solidFill>
                  <a:latin typeface="Nunito Light"/>
                </a:rPr>
                <a:t>team member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B9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38225"/>
            <a:ext cx="7385123" cy="2699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9"/>
              </a:lnSpc>
            </a:pPr>
            <a:r>
              <a:rPr lang="en-US" sz="9000" spc="89">
                <a:solidFill>
                  <a:srgbClr val="050707"/>
                </a:solidFill>
                <a:latin typeface="Kalam Bold"/>
              </a:rPr>
              <a:t>Presentation Overview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810657" y="1028700"/>
            <a:ext cx="9458989" cy="5225361"/>
            <a:chOff x="0" y="0"/>
            <a:chExt cx="12611985" cy="6967148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2611985" cy="894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86"/>
                </a:lnSpc>
              </a:pPr>
              <a:r>
                <a:rPr lang="en-US" sz="4150" b="1" spc="701">
                  <a:solidFill>
                    <a:srgbClr val="050707"/>
                  </a:solidFill>
                  <a:latin typeface="Nunito"/>
                </a:rPr>
                <a:t>PLAN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748028"/>
              <a:ext cx="12611985" cy="42191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98"/>
                </a:lnSpc>
              </a:pPr>
              <a:r>
                <a:rPr lang="en-US" sz="3112" spc="211">
                  <a:solidFill>
                    <a:srgbClr val="050707"/>
                  </a:solidFill>
                  <a:latin typeface="Nunito Light"/>
                </a:rPr>
                <a:t>Project description</a:t>
              </a:r>
            </a:p>
            <a:p>
              <a:pPr algn="l">
                <a:lnSpc>
                  <a:spcPts val="5198"/>
                </a:lnSpc>
              </a:pPr>
              <a:r>
                <a:rPr lang="en-US" sz="3112" spc="211">
                  <a:solidFill>
                    <a:srgbClr val="050707"/>
                  </a:solidFill>
                  <a:latin typeface="Nunito Light"/>
                </a:rPr>
                <a:t>Project relevance</a:t>
              </a:r>
            </a:p>
            <a:p>
              <a:pPr algn="l">
                <a:lnSpc>
                  <a:spcPts val="5198"/>
                </a:lnSpc>
              </a:pPr>
              <a:r>
                <a:rPr lang="en-US" sz="3112" spc="211">
                  <a:solidFill>
                    <a:srgbClr val="050707"/>
                  </a:solidFill>
                  <a:latin typeface="Nunito Light"/>
                </a:rPr>
                <a:t>Responsibility of team members</a:t>
              </a:r>
            </a:p>
            <a:p>
              <a:pPr algn="l">
                <a:lnSpc>
                  <a:spcPts val="5198"/>
                </a:lnSpc>
              </a:pPr>
              <a:r>
                <a:rPr lang="en-US" sz="3112" spc="211">
                  <a:solidFill>
                    <a:srgbClr val="050707"/>
                  </a:solidFill>
                  <a:latin typeface="Nunito Light"/>
                </a:rPr>
                <a:t>Project features</a:t>
              </a:r>
            </a:p>
            <a:p>
              <a:pPr algn="l">
                <a:lnSpc>
                  <a:spcPts val="5198"/>
                </a:lnSpc>
              </a:pPr>
              <a:endParaRPr lang="en-US" sz="3112" spc="211">
                <a:solidFill>
                  <a:srgbClr val="050707"/>
                </a:solidFill>
                <a:latin typeface="Nunito Light"/>
              </a:endParaRPr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1785856"/>
              <a:ext cx="2293853" cy="146871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-3505920" y="4687511"/>
            <a:ext cx="9069239" cy="9060838"/>
            <a:chOff x="0" y="0"/>
            <a:chExt cx="12092319" cy="12081118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8699903">
              <a:off x="1024647" y="3070839"/>
              <a:ext cx="10043026" cy="673939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1415579"/>
              <a:ext cx="1992981" cy="24222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3853685"/>
              <a:ext cx="1611986" cy="1959182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4652003"/>
              <a:ext cx="1441762" cy="1752296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769745"/>
              <a:ext cx="1594624" cy="1778891"/>
            </a:xfrm>
            <a:prstGeom prst="rect">
              <a:avLst/>
            </a:prstGeom>
          </p:spPr>
        </p:pic>
        <p:grpSp>
          <p:nvGrpSpPr>
            <p:cNvPr id="13" name="Group 13"/>
            <p:cNvGrpSpPr/>
            <p:nvPr/>
          </p:nvGrpSpPr>
          <p:grpSpPr>
            <a:xfrm>
              <a:off x="11406566" y="3679353"/>
              <a:ext cx="211735" cy="21173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628328" y="0"/>
              <a:ext cx="211735" cy="21173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17" name="AutoShape 17"/>
          <p:cNvSpPr/>
          <p:nvPr/>
        </p:nvSpPr>
        <p:spPr>
          <a:xfrm>
            <a:off x="-273340" y="9611076"/>
            <a:ext cx="18834679" cy="971422"/>
          </a:xfrm>
          <a:prstGeom prst="rect">
            <a:avLst/>
          </a:prstGeom>
          <a:solidFill>
            <a:srgbClr val="050707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 rot="-8699903">
            <a:off x="-2737435" y="6990641"/>
            <a:ext cx="7532270" cy="50545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1769269">
            <a:off x="5046531" y="8659550"/>
            <a:ext cx="1195968" cy="133416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 rot="2141132">
            <a:off x="14797158" y="-1862916"/>
            <a:ext cx="5552219" cy="372583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4517988" y="583610"/>
            <a:ext cx="10819969" cy="7784411"/>
            <a:chOff x="0" y="19050"/>
            <a:chExt cx="14426625" cy="10379214"/>
          </a:xfrm>
        </p:grpSpPr>
        <p:sp>
          <p:nvSpPr>
            <p:cNvPr id="6" name="TextBox 6"/>
            <p:cNvSpPr txBox="1"/>
            <p:nvPr/>
          </p:nvSpPr>
          <p:spPr>
            <a:xfrm>
              <a:off x="0" y="19050"/>
              <a:ext cx="14426625" cy="191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279"/>
                </a:lnSpc>
              </a:pPr>
              <a:r>
                <a:rPr lang="en-US" sz="9558" spc="95">
                  <a:solidFill>
                    <a:srgbClr val="050707"/>
                  </a:solidFill>
                  <a:latin typeface="Kalam Bold"/>
                </a:rPr>
                <a:t>Project description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755694"/>
              <a:ext cx="13719833" cy="5642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84"/>
                </a:lnSpc>
              </a:pP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We have created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website about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gaming industry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focused on distributing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and sharing related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information. This site 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is able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to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distribute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 its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users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news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about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video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games.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We chose this topic because it 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wa</a:t>
              </a:r>
              <a:r>
                <a:rPr lang="en-US" sz="3284" spc="223" dirty="0" smtClean="0">
                  <a:solidFill>
                    <a:srgbClr val="050707"/>
                  </a:solidFill>
                  <a:latin typeface="Nunito Light"/>
                </a:rPr>
                <a:t>s </a:t>
              </a:r>
              <a:r>
                <a:rPr lang="en-US" sz="3284" spc="223" dirty="0">
                  <a:solidFill>
                    <a:srgbClr val="050707"/>
                  </a:solidFill>
                  <a:latin typeface="Nunito Light"/>
                </a:rPr>
                <a:t>interesting topic for us and a relevant topic these days.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3879659"/>
              <a:ext cx="2115052" cy="135423"/>
            </a:xfrm>
            <a:prstGeom prst="rect">
              <a:avLst/>
            </a:prstGeom>
            <a:solidFill>
              <a:srgbClr val="D9B93E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456766" y="4687511"/>
            <a:ext cx="158802" cy="15880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9B93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6612640" y="9679860"/>
            <a:ext cx="158802" cy="15880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9B93E"/>
            </a:solidFill>
          </p:spPr>
        </p:sp>
      </p:grp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9044" rIns="0" bIns="-1904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100" b="0" i="0" u="none" strike="noStrike" cap="none" normalizeH="0" baseline="0" smtClean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distribute</a:t>
            </a:r>
            <a:r>
              <a:rPr kumimoji="0" lang="ru-RU" altLang="ru-RU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505920" y="4687511"/>
            <a:ext cx="9069239" cy="9060838"/>
            <a:chOff x="0" y="0"/>
            <a:chExt cx="12092319" cy="1208111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8699903">
              <a:off x="1024647" y="3070839"/>
              <a:ext cx="10043026" cy="673939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1415579"/>
              <a:ext cx="1992981" cy="24222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3853685"/>
              <a:ext cx="1611986" cy="195918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4652003"/>
              <a:ext cx="1441762" cy="1752296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769745"/>
              <a:ext cx="1594624" cy="1778891"/>
            </a:xfrm>
            <a:prstGeom prst="rect">
              <a:avLst/>
            </a:prstGeom>
          </p:spPr>
        </p:pic>
        <p:grpSp>
          <p:nvGrpSpPr>
            <p:cNvPr id="8" name="Group 8"/>
            <p:cNvGrpSpPr/>
            <p:nvPr/>
          </p:nvGrpSpPr>
          <p:grpSpPr>
            <a:xfrm>
              <a:off x="11406566" y="3679353"/>
              <a:ext cx="211735" cy="211735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5628328" y="0"/>
              <a:ext cx="211735" cy="211735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</p:grpSp>
      <p:grpSp>
        <p:nvGrpSpPr>
          <p:cNvPr id="12" name="Group 12"/>
          <p:cNvGrpSpPr/>
          <p:nvPr/>
        </p:nvGrpSpPr>
        <p:grpSpPr>
          <a:xfrm>
            <a:off x="13872679" y="-3132523"/>
            <a:ext cx="7042135" cy="6641962"/>
            <a:chOff x="0" y="0"/>
            <a:chExt cx="9389514" cy="885594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2141132">
              <a:off x="1232638" y="1692809"/>
              <a:ext cx="7402959" cy="4967775"/>
            </a:xfrm>
            <a:prstGeom prst="rect">
              <a:avLst/>
            </a:prstGeom>
          </p:spPr>
        </p:pic>
        <p:grpSp>
          <p:nvGrpSpPr>
            <p:cNvPr id="14" name="Group 14"/>
            <p:cNvGrpSpPr/>
            <p:nvPr/>
          </p:nvGrpSpPr>
          <p:grpSpPr>
            <a:xfrm>
              <a:off x="971216" y="5557406"/>
              <a:ext cx="211735" cy="211735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6" name="Group 16"/>
            <p:cNvGrpSpPr/>
            <p:nvPr/>
          </p:nvGrpSpPr>
          <p:grpSpPr>
            <a:xfrm>
              <a:off x="3096705" y="8353394"/>
              <a:ext cx="211735" cy="211735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891557">
              <a:off x="4286674" y="6045834"/>
              <a:ext cx="1441762" cy="1752296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479740">
              <a:off x="1998063" y="3998964"/>
              <a:ext cx="1441762" cy="1752296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1696143">
              <a:off x="326160" y="6805522"/>
              <a:ext cx="1594624" cy="1778891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-1688356" y="2693817"/>
            <a:ext cx="19278600" cy="4822422"/>
            <a:chOff x="0" y="-57150"/>
            <a:chExt cx="21871774" cy="5187072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57150"/>
              <a:ext cx="21871774" cy="1366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58"/>
                </a:lnSpc>
              </a:pPr>
              <a:r>
                <a:rPr lang="en-US" sz="6479" spc="71">
                  <a:solidFill>
                    <a:srgbClr val="FFFFFF"/>
                  </a:solidFill>
                  <a:latin typeface="Kalam Bold"/>
                </a:rPr>
                <a:t>PROJECT RELEVANCE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6521950" y="1504998"/>
              <a:ext cx="15349824" cy="36249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367" spc="491" dirty="0">
                  <a:solidFill>
                    <a:srgbClr val="D9B93E"/>
                  </a:solidFill>
                  <a:latin typeface="Nunito Light"/>
                </a:rPr>
                <a:t>Our project currently is relevant because nowadays game industry </a:t>
              </a:r>
              <a:r>
                <a:rPr lang="en-US" sz="3367" spc="491" dirty="0" smtClean="0">
                  <a:solidFill>
                    <a:srgbClr val="D9B93E"/>
                  </a:solidFill>
                  <a:latin typeface="Nunito Light"/>
                </a:rPr>
                <a:t>is</a:t>
              </a:r>
              <a:r>
                <a:rPr lang="ru-RU" sz="3367" spc="491" dirty="0" smtClean="0">
                  <a:solidFill>
                    <a:srgbClr val="D9B93E"/>
                  </a:solidFill>
                  <a:latin typeface="Nunito Light"/>
                </a:rPr>
                <a:t> </a:t>
              </a:r>
              <a:r>
                <a:rPr lang="en-US" sz="3367" spc="491" dirty="0" smtClean="0">
                  <a:solidFill>
                    <a:srgbClr val="D9B93E"/>
                  </a:solidFill>
                  <a:latin typeface="Nunito Light"/>
                </a:rPr>
                <a:t>growing </a:t>
              </a:r>
              <a:r>
                <a:rPr lang="en-US" sz="3367" spc="491" dirty="0">
                  <a:solidFill>
                    <a:srgbClr val="D9B93E"/>
                  </a:solidFill>
                  <a:latin typeface="Nunito Light"/>
                </a:rPr>
                <a:t>at relatively fast rate and expands </a:t>
              </a:r>
              <a:r>
                <a:rPr lang="en-US" sz="3367" spc="491" dirty="0" smtClean="0">
                  <a:solidFill>
                    <a:srgbClr val="D9B93E"/>
                  </a:solidFill>
                  <a:latin typeface="Nunito Light"/>
                </a:rPr>
                <a:t>its audience, due to the development of the </a:t>
              </a:r>
              <a:r>
                <a:rPr lang="en-US" sz="3367" spc="491" dirty="0" smtClean="0">
                  <a:solidFill>
                    <a:srgbClr val="D9B93E"/>
                  </a:solidFill>
                  <a:latin typeface="Nunito Light"/>
                </a:rPr>
                <a:t>entertaining sphere.</a:t>
              </a:r>
              <a:r>
                <a:rPr lang="en-US" sz="3367" spc="491" dirty="0" smtClean="0">
                  <a:solidFill>
                    <a:srgbClr val="D9B93E"/>
                  </a:solidFill>
                  <a:latin typeface="Nunito Light"/>
                </a:rPr>
                <a:t>  </a:t>
              </a:r>
              <a:endParaRPr lang="en-US" sz="3367" spc="491" dirty="0">
                <a:solidFill>
                  <a:srgbClr val="D9B93E"/>
                </a:solidFill>
                <a:latin typeface="Nunito Ligh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98166" y="2870976"/>
            <a:ext cx="7716554" cy="3064382"/>
          </a:xfrm>
          <a:prstGeom prst="rect">
            <a:avLst/>
          </a:prstGeom>
          <a:solidFill>
            <a:srgbClr val="050707"/>
          </a:solidFill>
        </p:spPr>
      </p:sp>
      <p:grpSp>
        <p:nvGrpSpPr>
          <p:cNvPr id="3" name="Group 3"/>
          <p:cNvGrpSpPr/>
          <p:nvPr/>
        </p:nvGrpSpPr>
        <p:grpSpPr>
          <a:xfrm>
            <a:off x="2687976" y="3378923"/>
            <a:ext cx="6060065" cy="2090617"/>
            <a:chOff x="0" y="-47625"/>
            <a:chExt cx="8080087" cy="2787488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8080087" cy="685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84"/>
                </a:lnSpc>
              </a:pPr>
              <a:r>
                <a:rPr lang="en-US" sz="3200" b="1" spc="540">
                  <a:solidFill>
                    <a:srgbClr val="FFFFFF"/>
                  </a:solidFill>
                  <a:latin typeface="Nunito"/>
                </a:rPr>
                <a:t>NURSULTAN ALFARABY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93204"/>
              <a:ext cx="8080087" cy="1846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>
                  <a:solidFill>
                    <a:srgbClr val="D9B93E"/>
                  </a:solidFill>
                  <a:latin typeface="Nunito Light"/>
                </a:rPr>
                <a:t>Game </a:t>
              </a: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pages</a:t>
              </a:r>
              <a:endParaRPr lang="en-US" sz="2000" spc="118" dirty="0">
                <a:solidFill>
                  <a:srgbClr val="D9B93E"/>
                </a:solidFill>
                <a:latin typeface="Nunito Light"/>
              </a:endParaRPr>
            </a:p>
            <a:p>
              <a:pPr marL="330200" lvl="1" indent="-165100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Blogs </a:t>
              </a:r>
              <a:r>
                <a:rPr lang="en-US" sz="2000" spc="118" dirty="0">
                  <a:solidFill>
                    <a:srgbClr val="D9B93E"/>
                  </a:solidFill>
                  <a:latin typeface="Nunito Light"/>
                </a:rPr>
                <a:t>and </a:t>
              </a: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threads</a:t>
              </a:r>
            </a:p>
            <a:p>
              <a:pPr marL="330200" lvl="1" indent="-165100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Wrapping</a:t>
              </a:r>
              <a:endParaRPr lang="en-US" sz="2000" spc="118" dirty="0">
                <a:solidFill>
                  <a:srgbClr val="D9B93E"/>
                </a:solidFill>
                <a:latin typeface="Nunito Light"/>
              </a:endParaR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06535" y="3265554"/>
            <a:ext cx="920538" cy="920538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9273280" y="2870976"/>
            <a:ext cx="7716554" cy="3064382"/>
          </a:xfrm>
          <a:prstGeom prst="rect">
            <a:avLst/>
          </a:prstGeom>
          <a:solidFill>
            <a:srgbClr val="050707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574829" y="3265554"/>
            <a:ext cx="920538" cy="920538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663091" y="3293761"/>
            <a:ext cx="6001479" cy="2090617"/>
            <a:chOff x="0" y="-47625"/>
            <a:chExt cx="8001972" cy="278748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47625"/>
              <a:ext cx="8001972" cy="685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84"/>
                </a:lnSpc>
              </a:pPr>
              <a:r>
                <a:rPr lang="en-US" sz="3200" b="1" spc="540">
                  <a:solidFill>
                    <a:srgbClr val="FFFFFF"/>
                  </a:solidFill>
                  <a:latin typeface="Nunito"/>
                </a:rPr>
                <a:t>KOSSAIDAROVA ALUA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93204"/>
              <a:ext cx="8001972" cy="1846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>
                  <a:solidFill>
                    <a:srgbClr val="D9B93E"/>
                  </a:solidFill>
                  <a:latin typeface="Nunito Light"/>
                </a:rPr>
                <a:t>User page </a:t>
              </a:r>
            </a:p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Authentication system</a:t>
              </a:r>
              <a:endParaRPr lang="en-US" sz="2000" spc="118" dirty="0">
                <a:solidFill>
                  <a:srgbClr val="D9B93E"/>
                </a:solidFill>
                <a:latin typeface="Nunito Light"/>
              </a:endParaRPr>
            </a:p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Wrapping</a:t>
              </a:r>
              <a:endParaRPr lang="en-US" sz="2000" spc="118" dirty="0">
                <a:solidFill>
                  <a:srgbClr val="D9B93E"/>
                </a:solidFill>
                <a:latin typeface="Nunito Light"/>
              </a:endParaRPr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769269">
            <a:off x="5046531" y="8659550"/>
            <a:ext cx="1195968" cy="133416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>
            <a:alphaModFix amt="80000"/>
          </a:blip>
          <a:srcRect/>
          <a:stretch>
            <a:fillRect/>
          </a:stretch>
        </p:blipFill>
        <p:spPr>
          <a:xfrm rot="-8699903">
            <a:off x="-2737435" y="6990641"/>
            <a:ext cx="7532270" cy="5054549"/>
          </a:xfrm>
          <a:prstGeom prst="rect">
            <a:avLst/>
          </a:prstGeom>
        </p:spPr>
      </p:pic>
      <p:sp>
        <p:nvSpPr>
          <p:cNvPr id="14" name="AutoShape 14"/>
          <p:cNvSpPr/>
          <p:nvPr/>
        </p:nvSpPr>
        <p:spPr>
          <a:xfrm>
            <a:off x="5285723" y="6262252"/>
            <a:ext cx="7716554" cy="3064382"/>
          </a:xfrm>
          <a:prstGeom prst="rect">
            <a:avLst/>
          </a:prstGeom>
          <a:solidFill>
            <a:srgbClr val="050707"/>
          </a:solidFill>
        </p:spPr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572862" y="6625768"/>
            <a:ext cx="920538" cy="920538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6689108" y="6757806"/>
            <a:ext cx="5538258" cy="1628952"/>
            <a:chOff x="0" y="-47625"/>
            <a:chExt cx="7384344" cy="217193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47625"/>
              <a:ext cx="7384344" cy="685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84"/>
                </a:lnSpc>
              </a:pPr>
              <a:r>
                <a:rPr lang="en-US" sz="3200" b="1" spc="540">
                  <a:solidFill>
                    <a:srgbClr val="FFFFFF"/>
                  </a:solidFill>
                  <a:latin typeface="Nunito"/>
                </a:rPr>
                <a:t>DUISENOVA MADINA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93204"/>
              <a:ext cx="7384344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>
                  <a:solidFill>
                    <a:srgbClr val="D9B93E"/>
                  </a:solidFill>
                  <a:latin typeface="Nunito Light"/>
                </a:rPr>
                <a:t>Article </a:t>
              </a:r>
              <a:r>
                <a:rPr lang="en-US" sz="2000" spc="118" dirty="0" smtClean="0">
                  <a:solidFill>
                    <a:srgbClr val="D9B93E"/>
                  </a:solidFill>
                  <a:latin typeface="Nunito Light"/>
                </a:rPr>
                <a:t>page</a:t>
              </a:r>
              <a:endParaRPr lang="en-US" sz="2000" spc="118" dirty="0">
                <a:solidFill>
                  <a:srgbClr val="D9B93E"/>
                </a:solidFill>
                <a:latin typeface="Nunito Light"/>
              </a:endParaRPr>
            </a:p>
            <a:p>
              <a:pPr marL="330200" lvl="1" indent="-165100" algn="l">
                <a:lnSpc>
                  <a:spcPts val="3620"/>
                </a:lnSpc>
                <a:buFont typeface="Arial"/>
                <a:buChar char="•"/>
              </a:pPr>
              <a:r>
                <a:rPr lang="en-US" sz="2000" spc="118" dirty="0">
                  <a:solidFill>
                    <a:srgbClr val="D9B93E"/>
                  </a:solidFill>
                  <a:latin typeface="Nunito Light"/>
                </a:rPr>
                <a:t>Comments</a:t>
              </a:r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5">
            <a:alphaModFix amt="80000"/>
          </a:blip>
          <a:srcRect/>
          <a:stretch>
            <a:fillRect/>
          </a:stretch>
        </p:blipFill>
        <p:spPr>
          <a:xfrm rot="2141132">
            <a:off x="14797158" y="-1862916"/>
            <a:ext cx="5552219" cy="3725831"/>
          </a:xfrm>
          <a:prstGeom prst="rect">
            <a:avLst/>
          </a:prstGeom>
        </p:spPr>
      </p:pic>
      <p:grpSp>
        <p:nvGrpSpPr>
          <p:cNvPr id="20" name="Group 20"/>
          <p:cNvGrpSpPr/>
          <p:nvPr/>
        </p:nvGrpSpPr>
        <p:grpSpPr>
          <a:xfrm>
            <a:off x="6982012" y="9679860"/>
            <a:ext cx="158802" cy="158802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9B93E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456766" y="4687511"/>
            <a:ext cx="158802" cy="158802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9B93E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3752323" y="366713"/>
            <a:ext cx="10783354" cy="2092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85"/>
              </a:lnSpc>
            </a:pPr>
            <a:r>
              <a:rPr lang="en-US" sz="6500" spc="71">
                <a:solidFill>
                  <a:srgbClr val="050707"/>
                </a:solidFill>
                <a:latin typeface="Kalam Bold"/>
              </a:rPr>
              <a:t>RESPONSIBILITY OF TEAM MEMBERS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B9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8124" y="14339"/>
            <a:ext cx="18786653" cy="10841059"/>
            <a:chOff x="0" y="0"/>
            <a:chExt cx="25048871" cy="1445474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0000"/>
            </a:blip>
            <a:srcRect l="5616" r="36547"/>
            <a:stretch>
              <a:fillRect/>
            </a:stretch>
          </p:blipFill>
          <p:spPr>
            <a:xfrm>
              <a:off x="0" y="0"/>
              <a:ext cx="12524436" cy="14454746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30000"/>
            </a:blip>
            <a:srcRect l="26316" r="23970"/>
            <a:stretch>
              <a:fillRect/>
            </a:stretch>
          </p:blipFill>
          <p:spPr>
            <a:xfrm>
              <a:off x="12524436" y="0"/>
              <a:ext cx="12524436" cy="14454746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-3875291" y="3926674"/>
            <a:ext cx="9069239" cy="10191047"/>
            <a:chOff x="0" y="0"/>
            <a:chExt cx="12092319" cy="1358806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8699903">
              <a:off x="1024647" y="4577784"/>
              <a:ext cx="10043026" cy="673939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511857">
              <a:off x="5340033" y="2922524"/>
              <a:ext cx="1992981" cy="24222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1138513">
              <a:off x="8216096" y="5360630"/>
              <a:ext cx="1611986" cy="1959182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402534">
              <a:off x="5725748" y="6158949"/>
              <a:ext cx="1441762" cy="1752296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rot="-1769269">
              <a:off x="8029659" y="2276690"/>
              <a:ext cx="1594624" cy="1778891"/>
            </a:xfrm>
            <a:prstGeom prst="rect">
              <a:avLst/>
            </a:prstGeom>
          </p:spPr>
        </p:pic>
        <p:grpSp>
          <p:nvGrpSpPr>
            <p:cNvPr id="11" name="Group 11"/>
            <p:cNvGrpSpPr/>
            <p:nvPr/>
          </p:nvGrpSpPr>
          <p:grpSpPr>
            <a:xfrm>
              <a:off x="5628328" y="1506945"/>
              <a:ext cx="211735" cy="21173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7941371" y="0"/>
              <a:ext cx="211735" cy="21173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15" name="Group 15"/>
          <p:cNvGrpSpPr/>
          <p:nvPr/>
        </p:nvGrpSpPr>
        <p:grpSpPr>
          <a:xfrm>
            <a:off x="14231719" y="-3132523"/>
            <a:ext cx="6683095" cy="7181063"/>
            <a:chOff x="0" y="0"/>
            <a:chExt cx="8910794" cy="9574750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2141132">
              <a:off x="753918" y="1692809"/>
              <a:ext cx="7402959" cy="4967775"/>
            </a:xfrm>
            <a:prstGeom prst="rect">
              <a:avLst/>
            </a:prstGeom>
          </p:spPr>
        </p:pic>
        <p:grpSp>
          <p:nvGrpSpPr>
            <p:cNvPr id="17" name="Group 17"/>
            <p:cNvGrpSpPr/>
            <p:nvPr/>
          </p:nvGrpSpPr>
          <p:grpSpPr>
            <a:xfrm>
              <a:off x="492496" y="5557406"/>
              <a:ext cx="211735" cy="21173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rot="-1769269">
              <a:off x="1442912" y="6863626"/>
              <a:ext cx="1594624" cy="1778891"/>
            </a:xfrm>
            <a:prstGeom prst="rect">
              <a:avLst/>
            </a:prstGeom>
          </p:spPr>
        </p:pic>
        <p:grpSp>
          <p:nvGrpSpPr>
            <p:cNvPr id="20" name="Group 20"/>
            <p:cNvGrpSpPr/>
            <p:nvPr/>
          </p:nvGrpSpPr>
          <p:grpSpPr>
            <a:xfrm>
              <a:off x="4110815" y="9363015"/>
              <a:ext cx="211735" cy="211735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891557">
              <a:off x="3807954" y="6045834"/>
              <a:ext cx="1441762" cy="1752296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479740">
              <a:off x="1519343" y="3998964"/>
              <a:ext cx="1441762" cy="1752296"/>
            </a:xfrm>
            <a:prstGeom prst="rect">
              <a:avLst/>
            </a:prstGeom>
          </p:spPr>
        </p:pic>
      </p:grpSp>
      <p:sp>
        <p:nvSpPr>
          <p:cNvPr id="24" name="AutoShape 24"/>
          <p:cNvSpPr/>
          <p:nvPr/>
        </p:nvSpPr>
        <p:spPr>
          <a:xfrm>
            <a:off x="6190305" y="1662630"/>
            <a:ext cx="5969385" cy="3349716"/>
          </a:xfrm>
          <a:prstGeom prst="rect">
            <a:avLst/>
          </a:prstGeom>
          <a:solidFill>
            <a:srgbClr val="050707"/>
          </a:solidFill>
        </p:spPr>
      </p:sp>
      <p:sp>
        <p:nvSpPr>
          <p:cNvPr id="25" name="AutoShape 25"/>
          <p:cNvSpPr/>
          <p:nvPr/>
        </p:nvSpPr>
        <p:spPr>
          <a:xfrm>
            <a:off x="151025" y="1662630"/>
            <a:ext cx="5881718" cy="3349716"/>
          </a:xfrm>
          <a:prstGeom prst="rect">
            <a:avLst/>
          </a:prstGeom>
          <a:solidFill>
            <a:srgbClr val="050707"/>
          </a:solidFill>
        </p:spPr>
      </p:sp>
      <p:grpSp>
        <p:nvGrpSpPr>
          <p:cNvPr id="26" name="Group 26"/>
          <p:cNvGrpSpPr/>
          <p:nvPr/>
        </p:nvGrpSpPr>
        <p:grpSpPr>
          <a:xfrm>
            <a:off x="702615" y="2143658"/>
            <a:ext cx="4828685" cy="1904233"/>
            <a:chOff x="0" y="-47625"/>
            <a:chExt cx="8717649" cy="3256985"/>
          </a:xfrm>
        </p:grpSpPr>
        <p:sp>
          <p:nvSpPr>
            <p:cNvPr id="27" name="TextBox 27"/>
            <p:cNvSpPr txBox="1"/>
            <p:nvPr/>
          </p:nvSpPr>
          <p:spPr>
            <a:xfrm>
              <a:off x="0" y="-47625"/>
              <a:ext cx="8717649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>
                  <a:solidFill>
                    <a:srgbClr val="FFFFFF"/>
                  </a:solidFill>
                  <a:latin typeface="Nunito"/>
                </a:rPr>
                <a:t>MAIN PAGE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752087"/>
              <a:ext cx="8717649" cy="14572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Search, authentication, profile, navigation, content sorted by some requirements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29" name="AutoShape 29"/>
            <p:cNvSpPr/>
            <p:nvPr/>
          </p:nvSpPr>
          <p:spPr>
            <a:xfrm>
              <a:off x="3481631" y="1365860"/>
              <a:ext cx="1754386" cy="112330"/>
            </a:xfrm>
            <a:prstGeom prst="rect">
              <a:avLst/>
            </a:prstGeom>
            <a:solidFill>
              <a:srgbClr val="D9B93E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6661575" y="1904486"/>
            <a:ext cx="4751981" cy="2056860"/>
            <a:chOff x="0" y="-47625"/>
            <a:chExt cx="8754772" cy="3302268"/>
          </a:xfrm>
        </p:grpSpPr>
        <p:sp>
          <p:nvSpPr>
            <p:cNvPr id="31" name="TextBox 31"/>
            <p:cNvSpPr txBox="1"/>
            <p:nvPr/>
          </p:nvSpPr>
          <p:spPr>
            <a:xfrm>
              <a:off x="0" y="-47625"/>
              <a:ext cx="8717649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>
                  <a:solidFill>
                    <a:srgbClr val="FFFFFF"/>
                  </a:solidFill>
                  <a:latin typeface="Nunito"/>
                </a:rPr>
                <a:t>USER PAGE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37123" y="1886746"/>
              <a:ext cx="8717649" cy="136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User main information, content creation,  connected content, banning system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33" name="AutoShape 33"/>
            <p:cNvSpPr/>
            <p:nvPr/>
          </p:nvSpPr>
          <p:spPr>
            <a:xfrm>
              <a:off x="3481631" y="1365860"/>
              <a:ext cx="1754386" cy="112330"/>
            </a:xfrm>
            <a:prstGeom prst="rect">
              <a:avLst/>
            </a:prstGeom>
            <a:solidFill>
              <a:srgbClr val="D9B93E"/>
            </a:solidFill>
          </p:spPr>
        </p:sp>
      </p:grpSp>
      <p:sp>
        <p:nvSpPr>
          <p:cNvPr id="34" name="AutoShape 34"/>
          <p:cNvSpPr/>
          <p:nvPr/>
        </p:nvSpPr>
        <p:spPr>
          <a:xfrm>
            <a:off x="151025" y="6017749"/>
            <a:ext cx="5881718" cy="3405782"/>
          </a:xfrm>
          <a:prstGeom prst="rect">
            <a:avLst/>
          </a:prstGeom>
          <a:solidFill>
            <a:srgbClr val="050707"/>
          </a:solidFill>
        </p:spPr>
      </p:sp>
      <p:grpSp>
        <p:nvGrpSpPr>
          <p:cNvPr id="35" name="Group 35"/>
          <p:cNvGrpSpPr/>
          <p:nvPr/>
        </p:nvGrpSpPr>
        <p:grpSpPr>
          <a:xfrm>
            <a:off x="668433" y="6521064"/>
            <a:ext cx="4843255" cy="2503394"/>
            <a:chOff x="-382243" y="-181611"/>
            <a:chExt cx="8922931" cy="4019175"/>
          </a:xfrm>
        </p:grpSpPr>
        <p:sp>
          <p:nvSpPr>
            <p:cNvPr id="36" name="TextBox 36"/>
            <p:cNvSpPr txBox="1"/>
            <p:nvPr/>
          </p:nvSpPr>
          <p:spPr>
            <a:xfrm>
              <a:off x="-176960" y="-181611"/>
              <a:ext cx="8717648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 smtClean="0">
                  <a:solidFill>
                    <a:srgbClr val="FFFFFF"/>
                  </a:solidFill>
                  <a:latin typeface="Nunito"/>
                </a:rPr>
                <a:t>GAME PAGE</a:t>
              </a:r>
              <a:endParaRPr lang="en-US" sz="3174" b="1" spc="536" dirty="0">
                <a:solidFill>
                  <a:srgbClr val="FFFFFF"/>
                </a:solidFill>
                <a:latin typeface="Nunito"/>
              </a:endParaRP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-382243" y="1366902"/>
              <a:ext cx="8717650" cy="24706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Relevant information, connected content and media, user rating system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38" name="AutoShape 38"/>
            <p:cNvSpPr/>
            <p:nvPr/>
          </p:nvSpPr>
          <p:spPr>
            <a:xfrm>
              <a:off x="3099389" y="829531"/>
              <a:ext cx="1754386" cy="112330"/>
            </a:xfrm>
            <a:prstGeom prst="rect">
              <a:avLst/>
            </a:prstGeom>
            <a:solidFill>
              <a:srgbClr val="D9B93E"/>
            </a:solidFill>
          </p:spPr>
        </p:sp>
      </p:grpSp>
      <p:sp>
        <p:nvSpPr>
          <p:cNvPr id="39" name="AutoShape 39"/>
          <p:cNvSpPr/>
          <p:nvPr/>
        </p:nvSpPr>
        <p:spPr>
          <a:xfrm>
            <a:off x="6190305" y="6001721"/>
            <a:ext cx="5969386" cy="3405782"/>
          </a:xfrm>
          <a:prstGeom prst="rect">
            <a:avLst/>
          </a:prstGeom>
          <a:solidFill>
            <a:srgbClr val="050707"/>
          </a:solidFill>
        </p:spPr>
      </p:sp>
      <p:grpSp>
        <p:nvGrpSpPr>
          <p:cNvPr id="40" name="Group 40"/>
          <p:cNvGrpSpPr/>
          <p:nvPr/>
        </p:nvGrpSpPr>
        <p:grpSpPr>
          <a:xfrm>
            <a:off x="6661576" y="6521064"/>
            <a:ext cx="4751980" cy="2374552"/>
            <a:chOff x="0" y="-47625"/>
            <a:chExt cx="8754771" cy="2695355"/>
          </a:xfrm>
        </p:grpSpPr>
        <p:sp>
          <p:nvSpPr>
            <p:cNvPr id="41" name="TextBox 41"/>
            <p:cNvSpPr txBox="1"/>
            <p:nvPr/>
          </p:nvSpPr>
          <p:spPr>
            <a:xfrm>
              <a:off x="0" y="-47625"/>
              <a:ext cx="8717649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>
                  <a:solidFill>
                    <a:srgbClr val="FFFFFF"/>
                  </a:solidFill>
                  <a:latin typeface="Nunito"/>
                </a:rPr>
                <a:t> ARTICLE PAGE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37121" y="900943"/>
              <a:ext cx="8717650" cy="1746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Relevant information and comment section, </a:t>
              </a:r>
              <a:r>
                <a:rPr lang="en-US" sz="2380" spc="161" dirty="0" err="1" smtClean="0">
                  <a:solidFill>
                    <a:srgbClr val="FFFFFF"/>
                  </a:solidFill>
                  <a:latin typeface="Nunito Light"/>
                </a:rPr>
                <a:t>upvote</a:t>
              </a: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 </a:t>
              </a:r>
              <a:r>
                <a:rPr lang="en-US" sz="2380" spc="161" dirty="0">
                  <a:solidFill>
                    <a:srgbClr val="FFFFFF"/>
                  </a:solidFill>
                  <a:latin typeface="Nunito Light"/>
                </a:rPr>
                <a:t>and disabling </a:t>
              </a: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systems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43" name="AutoShape 43"/>
            <p:cNvSpPr/>
            <p:nvPr/>
          </p:nvSpPr>
          <p:spPr>
            <a:xfrm>
              <a:off x="3518751" y="650809"/>
              <a:ext cx="1754387" cy="112329"/>
            </a:xfrm>
            <a:prstGeom prst="rect">
              <a:avLst/>
            </a:prstGeom>
            <a:solidFill>
              <a:srgbClr val="D9B93E"/>
            </a:solidFill>
          </p:spPr>
        </p:sp>
      </p:grpSp>
      <p:sp>
        <p:nvSpPr>
          <p:cNvPr id="44" name="TextBox 2"/>
          <p:cNvSpPr txBox="1"/>
          <p:nvPr/>
        </p:nvSpPr>
        <p:spPr>
          <a:xfrm>
            <a:off x="-173763" y="14339"/>
            <a:ext cx="9411926" cy="1358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619"/>
              </a:lnSpc>
            </a:pPr>
            <a:r>
              <a:rPr lang="en-US" sz="9000" spc="89" dirty="0">
                <a:solidFill>
                  <a:srgbClr val="050707"/>
                </a:solidFill>
                <a:latin typeface="Kalam Bold"/>
              </a:rPr>
              <a:t>Project features</a:t>
            </a:r>
          </a:p>
        </p:txBody>
      </p:sp>
      <p:sp>
        <p:nvSpPr>
          <p:cNvPr id="45" name="AutoShape 9"/>
          <p:cNvSpPr/>
          <p:nvPr/>
        </p:nvSpPr>
        <p:spPr>
          <a:xfrm>
            <a:off x="12303634" y="1662630"/>
            <a:ext cx="5808415" cy="3349716"/>
          </a:xfrm>
          <a:prstGeom prst="rect">
            <a:avLst/>
          </a:prstGeom>
          <a:solidFill>
            <a:srgbClr val="050707"/>
          </a:solidFill>
        </p:spPr>
      </p:sp>
      <p:sp>
        <p:nvSpPr>
          <p:cNvPr id="50" name="AutoShape 14"/>
          <p:cNvSpPr/>
          <p:nvPr/>
        </p:nvSpPr>
        <p:spPr>
          <a:xfrm>
            <a:off x="12303634" y="6017749"/>
            <a:ext cx="5808415" cy="3405782"/>
          </a:xfrm>
          <a:prstGeom prst="rect">
            <a:avLst/>
          </a:prstGeom>
          <a:solidFill>
            <a:srgbClr val="050707"/>
          </a:solidFill>
        </p:spPr>
      </p:sp>
      <p:grpSp>
        <p:nvGrpSpPr>
          <p:cNvPr id="46" name="Group 10"/>
          <p:cNvGrpSpPr/>
          <p:nvPr/>
        </p:nvGrpSpPr>
        <p:grpSpPr>
          <a:xfrm>
            <a:off x="12692447" y="6421545"/>
            <a:ext cx="5030787" cy="2577281"/>
            <a:chOff x="-140484" y="-47625"/>
            <a:chExt cx="8858133" cy="3055227"/>
          </a:xfrm>
        </p:grpSpPr>
        <p:sp>
          <p:nvSpPr>
            <p:cNvPr id="47" name="TextBox 11"/>
            <p:cNvSpPr txBox="1"/>
            <p:nvPr/>
          </p:nvSpPr>
          <p:spPr>
            <a:xfrm>
              <a:off x="0" y="-47625"/>
              <a:ext cx="8717649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>
                  <a:solidFill>
                    <a:srgbClr val="FFFFFF"/>
                  </a:solidFill>
                  <a:latin typeface="Nunito"/>
                </a:rPr>
                <a:t>BLOGS AND THREADS</a:t>
              </a:r>
            </a:p>
          </p:txBody>
        </p:sp>
        <p:sp>
          <p:nvSpPr>
            <p:cNvPr id="48" name="TextBox 12"/>
            <p:cNvSpPr txBox="1"/>
            <p:nvPr/>
          </p:nvSpPr>
          <p:spPr>
            <a:xfrm>
              <a:off x="-140484" y="1791427"/>
              <a:ext cx="8717649" cy="1216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Have very similar features</a:t>
              </a:r>
            </a:p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with Article pages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49" name="AutoShape 13"/>
            <p:cNvSpPr/>
            <p:nvPr/>
          </p:nvSpPr>
          <p:spPr>
            <a:xfrm>
              <a:off x="3481631" y="1365860"/>
              <a:ext cx="1754386" cy="112330"/>
            </a:xfrm>
            <a:prstGeom prst="rect">
              <a:avLst/>
            </a:prstGeom>
            <a:solidFill>
              <a:srgbClr val="D9B93E"/>
            </a:solidFill>
          </p:spPr>
        </p:sp>
      </p:grpSp>
      <p:grpSp>
        <p:nvGrpSpPr>
          <p:cNvPr id="51" name="Group 21"/>
          <p:cNvGrpSpPr/>
          <p:nvPr/>
        </p:nvGrpSpPr>
        <p:grpSpPr>
          <a:xfrm>
            <a:off x="12772232" y="1988455"/>
            <a:ext cx="4856112" cy="2244190"/>
            <a:chOff x="-163098" y="-47625"/>
            <a:chExt cx="8880747" cy="3054942"/>
          </a:xfrm>
        </p:grpSpPr>
        <p:sp>
          <p:nvSpPr>
            <p:cNvPr id="52" name="TextBox 22"/>
            <p:cNvSpPr txBox="1"/>
            <p:nvPr/>
          </p:nvSpPr>
          <p:spPr>
            <a:xfrm>
              <a:off x="0" y="-47625"/>
              <a:ext cx="8717649" cy="680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48"/>
                </a:lnSpc>
              </a:pPr>
              <a:r>
                <a:rPr lang="en-US" sz="3174" b="1" spc="536" dirty="0">
                  <a:solidFill>
                    <a:srgbClr val="FFFFFF"/>
                  </a:solidFill>
                  <a:latin typeface="Nunito"/>
                </a:rPr>
                <a:t>SEARCH</a:t>
              </a:r>
            </a:p>
          </p:txBody>
        </p:sp>
        <p:sp>
          <p:nvSpPr>
            <p:cNvPr id="53" name="TextBox 23"/>
            <p:cNvSpPr txBox="1"/>
            <p:nvPr/>
          </p:nvSpPr>
          <p:spPr>
            <a:xfrm>
              <a:off x="-163098" y="1610763"/>
              <a:ext cx="8717649" cy="13965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75"/>
                </a:lnSpc>
              </a:pPr>
              <a:r>
                <a:rPr lang="en-US" sz="2380" spc="161" dirty="0" smtClean="0">
                  <a:solidFill>
                    <a:srgbClr val="FFFFFF"/>
                  </a:solidFill>
                  <a:latin typeface="Nunito Light"/>
                </a:rPr>
                <a:t>Give you the links for required  information</a:t>
              </a:r>
              <a:endParaRPr lang="en-US" sz="2380" spc="161" dirty="0">
                <a:solidFill>
                  <a:srgbClr val="FFFFFF"/>
                </a:solidFill>
                <a:latin typeface="Nunito Light"/>
              </a:endParaRPr>
            </a:p>
          </p:txBody>
        </p:sp>
        <p:sp>
          <p:nvSpPr>
            <p:cNvPr id="54" name="AutoShape 24"/>
            <p:cNvSpPr/>
            <p:nvPr/>
          </p:nvSpPr>
          <p:spPr>
            <a:xfrm>
              <a:off x="3481631" y="1365860"/>
              <a:ext cx="1754386" cy="112330"/>
            </a:xfrm>
            <a:prstGeom prst="rect">
              <a:avLst/>
            </a:prstGeom>
            <a:solidFill>
              <a:srgbClr val="D9B93E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B9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699" y="946870"/>
            <a:ext cx="8267700" cy="1358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0619"/>
              </a:lnSpc>
            </a:pPr>
            <a:r>
              <a:rPr lang="en-US" sz="9000" spc="89" dirty="0" smtClean="0">
                <a:solidFill>
                  <a:srgbClr val="050707"/>
                </a:solidFill>
                <a:latin typeface="Kalam Bold"/>
              </a:rPr>
              <a:t>Unique </a:t>
            </a:r>
            <a:r>
              <a:rPr lang="en-US" sz="9000" spc="89" dirty="0">
                <a:solidFill>
                  <a:srgbClr val="050707"/>
                </a:solidFill>
                <a:latin typeface="Kalam Bold"/>
              </a:rPr>
              <a:t>features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3505920" y="4687511"/>
            <a:ext cx="9069239" cy="9060838"/>
            <a:chOff x="0" y="0"/>
            <a:chExt cx="12092319" cy="120811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8699903">
              <a:off x="1024647" y="3070839"/>
              <a:ext cx="10043026" cy="673939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1415579"/>
              <a:ext cx="1992981" cy="24222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3853685"/>
              <a:ext cx="1611986" cy="1959182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4652003"/>
              <a:ext cx="1441762" cy="1752296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769745"/>
              <a:ext cx="1594624" cy="1778891"/>
            </a:xfrm>
            <a:prstGeom prst="rect">
              <a:avLst/>
            </a:prstGeom>
          </p:spPr>
        </p:pic>
        <p:grpSp>
          <p:nvGrpSpPr>
            <p:cNvPr id="9" name="Group 9"/>
            <p:cNvGrpSpPr/>
            <p:nvPr/>
          </p:nvGrpSpPr>
          <p:grpSpPr>
            <a:xfrm>
              <a:off x="11406566" y="3679353"/>
              <a:ext cx="211735" cy="21173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628328" y="0"/>
              <a:ext cx="211735" cy="21173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13" name="Group 13"/>
          <p:cNvGrpSpPr/>
          <p:nvPr/>
        </p:nvGrpSpPr>
        <p:grpSpPr>
          <a:xfrm>
            <a:off x="9154739" y="-3132523"/>
            <a:ext cx="11760075" cy="6423847"/>
            <a:chOff x="0" y="0"/>
            <a:chExt cx="15680100" cy="8565129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2141132">
              <a:off x="7523224" y="1692809"/>
              <a:ext cx="7402959" cy="4967775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494756" y="3163747"/>
              <a:ext cx="2358340" cy="2630860"/>
            </a:xfrm>
            <a:prstGeom prst="rect">
              <a:avLst/>
            </a:prstGeom>
          </p:spPr>
        </p:pic>
        <p:grpSp>
          <p:nvGrpSpPr>
            <p:cNvPr id="16" name="Group 16"/>
            <p:cNvGrpSpPr/>
            <p:nvPr/>
          </p:nvGrpSpPr>
          <p:grpSpPr>
            <a:xfrm>
              <a:off x="3472254" y="6239152"/>
              <a:ext cx="211735" cy="211735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1696143">
              <a:off x="4893012" y="6239152"/>
              <a:ext cx="1594624" cy="1778891"/>
            </a:xfrm>
            <a:prstGeom prst="rect">
              <a:avLst/>
            </a:prstGeom>
          </p:spPr>
        </p:pic>
        <p:grpSp>
          <p:nvGrpSpPr>
            <p:cNvPr id="19" name="Group 19"/>
            <p:cNvGrpSpPr/>
            <p:nvPr/>
          </p:nvGrpSpPr>
          <p:grpSpPr>
            <a:xfrm>
              <a:off x="7261802" y="5557406"/>
              <a:ext cx="211735" cy="21173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9387292" y="8353394"/>
              <a:ext cx="211735" cy="21173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891557">
              <a:off x="10577260" y="6045834"/>
              <a:ext cx="1441762" cy="1752296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479740">
              <a:off x="8288650" y="3998964"/>
              <a:ext cx="1441762" cy="175229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690605" y="4872197"/>
            <a:ext cx="9069239" cy="9060838"/>
            <a:chOff x="0" y="0"/>
            <a:chExt cx="12092319" cy="1208111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8699903">
              <a:off x="1024647" y="3070839"/>
              <a:ext cx="10043026" cy="673939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511857">
              <a:off x="5340033" y="1415579"/>
              <a:ext cx="1992981" cy="24222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138513">
              <a:off x="8216096" y="3853685"/>
              <a:ext cx="1611986" cy="195918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402534">
              <a:off x="5725748" y="4652003"/>
              <a:ext cx="1441762" cy="1752296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1769269">
              <a:off x="8029659" y="769745"/>
              <a:ext cx="1594624" cy="1778891"/>
            </a:xfrm>
            <a:prstGeom prst="rect">
              <a:avLst/>
            </a:prstGeom>
          </p:spPr>
        </p:pic>
        <p:grpSp>
          <p:nvGrpSpPr>
            <p:cNvPr id="8" name="Group 8"/>
            <p:cNvGrpSpPr/>
            <p:nvPr/>
          </p:nvGrpSpPr>
          <p:grpSpPr>
            <a:xfrm>
              <a:off x="5628328" y="0"/>
              <a:ext cx="211735" cy="211735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14231719" y="-3132523"/>
            <a:ext cx="6683095" cy="6457276"/>
            <a:chOff x="0" y="0"/>
            <a:chExt cx="8910794" cy="8609701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2141132">
              <a:off x="753918" y="1692809"/>
              <a:ext cx="7402959" cy="4967775"/>
            </a:xfrm>
            <a:prstGeom prst="rect">
              <a:avLst/>
            </a:prstGeom>
          </p:spPr>
        </p:pic>
        <p:grpSp>
          <p:nvGrpSpPr>
            <p:cNvPr id="12" name="Group 12"/>
            <p:cNvGrpSpPr/>
            <p:nvPr/>
          </p:nvGrpSpPr>
          <p:grpSpPr>
            <a:xfrm>
              <a:off x="492496" y="5114160"/>
              <a:ext cx="211735" cy="211735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grpSp>
          <p:nvGrpSpPr>
            <p:cNvPr id="14" name="Group 14"/>
            <p:cNvGrpSpPr/>
            <p:nvPr/>
          </p:nvGrpSpPr>
          <p:grpSpPr>
            <a:xfrm>
              <a:off x="3110481" y="8230270"/>
              <a:ext cx="211735" cy="211735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9B93E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891557">
              <a:off x="3807954" y="6045834"/>
              <a:ext cx="1441762" cy="1752296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479740">
              <a:off x="1519343" y="3998964"/>
              <a:ext cx="1441762" cy="1752296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1696143">
              <a:off x="339935" y="6559274"/>
              <a:ext cx="1594624" cy="1778891"/>
            </a:xfrm>
            <a:prstGeom prst="rect">
              <a:avLst/>
            </a:prstGeom>
          </p:spPr>
        </p:pic>
      </p:grpSp>
      <p:sp>
        <p:nvSpPr>
          <p:cNvPr id="19" name="TextBox 19"/>
          <p:cNvSpPr txBox="1"/>
          <p:nvPr/>
        </p:nvSpPr>
        <p:spPr>
          <a:xfrm>
            <a:off x="8304342" y="5841333"/>
            <a:ext cx="8954958" cy="27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619"/>
              </a:lnSpc>
            </a:pPr>
            <a:r>
              <a:rPr lang="en-US" sz="9000" spc="89">
                <a:solidFill>
                  <a:srgbClr val="FFFFFF"/>
                </a:solidFill>
                <a:latin typeface="Kalam Bold"/>
              </a:rPr>
              <a:t>Project Demonstration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230</Words>
  <Application>Microsoft Office PowerPoint</Application>
  <PresentationFormat>Произвольный</PresentationFormat>
  <Paragraphs>52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inherit</vt:lpstr>
      <vt:lpstr>Calibri</vt:lpstr>
      <vt:lpstr>Kalam Bold</vt:lpstr>
      <vt:lpstr>Nunito</vt:lpstr>
      <vt:lpstr>Nunito Light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Cool Christmas Presentation</dc:title>
  <cp:lastModifiedBy>Faraby</cp:lastModifiedBy>
  <cp:revision>5</cp:revision>
  <dcterms:created xsi:type="dcterms:W3CDTF">2006-08-16T00:00:00Z</dcterms:created>
  <dcterms:modified xsi:type="dcterms:W3CDTF">2019-12-08T21:00:45Z</dcterms:modified>
  <dc:identifier>DADtbyWrlAM</dc:identifier>
</cp:coreProperties>
</file>

<file path=docProps/thumbnail.jpeg>
</file>